
<file path=[Content_Types].xml><?xml version="1.0" encoding="utf-8"?>
<Types xmlns="http://schemas.openxmlformats.org/package/2006/content-types">
  <Default Extension="jpeg" ContentType="image/jpeg"/>
  <Default Extension="tiff" ContentType="image/tiff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0" r:id="rId4"/>
    <p:sldId id="266" r:id="rId5"/>
    <p:sldId id="269" r:id="rId6"/>
    <p:sldId id="272" r:id="rId7"/>
    <p:sldId id="273" r:id="rId8"/>
    <p:sldId id="274" r:id="rId9"/>
    <p:sldId id="275" r:id="rId10"/>
    <p:sldId id="295" r:id="rId11"/>
    <p:sldId id="296" r:id="rId12"/>
    <p:sldId id="297" r:id="rId13"/>
    <p:sldId id="298" r:id="rId14"/>
    <p:sldId id="299" r:id="rId15"/>
    <p:sldId id="300" r:id="rId16"/>
    <p:sldId id="301" r:id="rId17"/>
    <p:sldId id="279" r:id="rId18"/>
  </p:sldIdLst>
  <p:sldSz cx="9144000" cy="5144135" type="screen16x9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63"/>
            <a:ext cx="6858000" cy="1791105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140"/>
            <a:ext cx="6858000" cy="124210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906"/>
            <a:ext cx="7886700" cy="435986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94"/>
            <a:ext cx="7886700" cy="21400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877"/>
            <a:ext cx="7886700" cy="1125395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529"/>
            <a:ext cx="3886200" cy="326424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529"/>
            <a:ext cx="3886200" cy="326424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906"/>
            <a:ext cx="7886700" cy="99439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4131"/>
            <a:ext cx="3655181" cy="61807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487"/>
            <a:ext cx="3655181" cy="264381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4131"/>
            <a:ext cx="3673182" cy="61807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487"/>
            <a:ext cx="3673182" cy="264381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78"/>
            <a:ext cx="3124012" cy="1200422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78"/>
            <a:ext cx="4629150" cy="405380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99"/>
            <a:ext cx="3124012" cy="285933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8035" indent="0">
              <a:buNone/>
              <a:defRPr sz="1050"/>
            </a:lvl7pPr>
            <a:lvl8pPr marL="2400935" indent="0">
              <a:buNone/>
              <a:defRPr sz="1050"/>
            </a:lvl8pPr>
            <a:lvl9pPr marL="2743835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906"/>
            <a:ext cx="1971675" cy="435986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906"/>
            <a:ext cx="5800725" cy="435986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906"/>
            <a:ext cx="7886700" cy="9943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529"/>
            <a:ext cx="7886700" cy="32642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342"/>
            <a:ext cx="2057400" cy="27390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342"/>
            <a:ext cx="3086100" cy="27390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342"/>
            <a:ext cx="2057400" cy="27390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.tiff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jpeg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jpeg"/><Relationship Id="rId2" Type="http://schemas.openxmlformats.org/officeDocument/2006/relationships/image" Target="../media/image1.tiff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GIF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短诗封面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890" y="-4948"/>
            <a:ext cx="9162415" cy="5153660"/>
          </a:xfrm>
          <a:prstGeom prst="rect">
            <a:avLst/>
          </a:prstGeom>
        </p:spPr>
      </p:pic>
      <p:pic>
        <p:nvPicPr>
          <p:cNvPr id="9" name="图片 8" descr="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706" y="499034"/>
            <a:ext cx="1739226" cy="410403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91367" y="247287"/>
            <a:ext cx="1521431" cy="902383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607945" y="558165"/>
            <a:ext cx="465328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>
                <a:latin typeface="微软雅黑" panose="020B0503020204020204" charset="-122"/>
                <a:ea typeface="微软雅黑" panose="020B0503020204020204" charset="-122"/>
              </a:rPr>
              <a:t>第九课 短诗三首</a:t>
            </a:r>
            <a:endParaRPr lang="zh-CN" altLang="en-US" sz="48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098290" y="2321057"/>
            <a:ext cx="15093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第三课时</a:t>
            </a:r>
            <a:endParaRPr lang="zh-CN" altLang="en-US" sz="2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980055" y="3517529"/>
            <a:ext cx="45796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语文 </a:t>
            </a:r>
            <a:r>
              <a:rPr lang="en-US" altLang="zh-CN" sz="2800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· </a:t>
            </a: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部编版 </a:t>
            </a:r>
            <a:r>
              <a:rPr lang="en-US" altLang="zh-CN" sz="2800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· </a:t>
            </a: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四年级下</a:t>
            </a:r>
            <a:endParaRPr lang="zh-CN" altLang="en-US" sz="2800" b="1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短诗"/>
          <p:cNvPicPr>
            <a:picLocks noChangeAspect="1"/>
          </p:cNvPicPr>
          <p:nvPr/>
        </p:nvPicPr>
        <p:blipFill>
          <a:blip r:embed="rId1"/>
          <a:srcRect l="287" t="6681" r="15515"/>
          <a:stretch>
            <a:fillRect/>
          </a:stretch>
        </p:blipFill>
        <p:spPr>
          <a:xfrm rot="10800000">
            <a:off x="-26670" y="-1905"/>
            <a:ext cx="9196705" cy="515620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98987" y="199662"/>
            <a:ext cx="1521431" cy="90238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995170" y="987425"/>
            <a:ext cx="600075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solidFill>
                  <a:srgbClr val="7030A0"/>
                </a:solidFill>
              </a:rPr>
              <a:t>（</a:t>
            </a:r>
            <a:r>
              <a:rPr lang="zh-CN" altLang="en-US" sz="36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1）诗中两个“风雨”的含义相同吗？</a:t>
            </a:r>
            <a:endParaRPr lang="zh-CN" altLang="en-US" sz="3600" b="1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3600" b="1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6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（2）诗中的“躲”字表达了诗人怎样的情感？</a:t>
            </a:r>
            <a:endParaRPr lang="zh-CN" altLang="en-US" sz="3600" b="1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短诗"/>
          <p:cNvPicPr>
            <a:picLocks noChangeAspect="1"/>
          </p:cNvPicPr>
          <p:nvPr/>
        </p:nvPicPr>
        <p:blipFill>
          <a:blip r:embed="rId1"/>
          <a:srcRect l="287" t="6681" r="15515"/>
          <a:stretch>
            <a:fillRect/>
          </a:stretch>
        </p:blipFill>
        <p:spPr>
          <a:xfrm rot="10800000">
            <a:off x="-26670" y="-1905"/>
            <a:ext cx="9196705" cy="515620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98987" y="199662"/>
            <a:ext cx="1521431" cy="90238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185545" y="1292225"/>
            <a:ext cx="7174865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第一个“风雨”主要是指大自然中真实的风雨；后一个“风雨”主要是指在生活中遇到不顺、挫折等等而引起不愉快乃至痛苦的心情，所以说成是“心中的风雨”。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短诗"/>
          <p:cNvPicPr>
            <a:picLocks noChangeAspect="1"/>
          </p:cNvPicPr>
          <p:nvPr/>
        </p:nvPicPr>
        <p:blipFill>
          <a:blip r:embed="rId1"/>
          <a:srcRect l="287" t="6681" r="15515"/>
          <a:stretch>
            <a:fillRect/>
          </a:stretch>
        </p:blipFill>
        <p:spPr>
          <a:xfrm rot="10800000">
            <a:off x="-26670" y="-1905"/>
            <a:ext cx="9196705" cy="515620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98987" y="199662"/>
            <a:ext cx="1521431" cy="90238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39420" y="951865"/>
            <a:ext cx="807148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诗人巧妙地借助前一个“躲”引出第二个“躲”字：如同鸟儿躲到鸟巢里避风雨一样，儿女的心灵、精神或感情受到了打击，总会在母爱中得到慰藉。表现了诗人寻求母爱保护的心态，是对母亲的依恋之情，同时也讴歌了母爱的温暖、无私、伟大。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短诗"/>
          <p:cNvPicPr>
            <a:picLocks noChangeAspect="1"/>
          </p:cNvPicPr>
          <p:nvPr/>
        </p:nvPicPr>
        <p:blipFill>
          <a:blip r:embed="rId1"/>
          <a:srcRect l="287" t="6681" r="15515"/>
          <a:stretch>
            <a:fillRect/>
          </a:stretch>
        </p:blipFill>
        <p:spPr>
          <a:xfrm rot="10800000">
            <a:off x="-26670" y="-1905"/>
            <a:ext cx="9196705" cy="515620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98987" y="199662"/>
            <a:ext cx="1521431" cy="90238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891915" y="142875"/>
            <a:ext cx="26269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联系生活</a:t>
            </a:r>
            <a:endParaRPr lang="zh-CN" altLang="en-US" sz="4000" b="1">
              <a:solidFill>
                <a:srgbClr val="7030A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58035" y="2152015"/>
            <a:ext cx="576961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在自己的日常生活中你有过这种体验吗？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短诗"/>
          <p:cNvPicPr>
            <a:picLocks noChangeAspect="1"/>
          </p:cNvPicPr>
          <p:nvPr/>
        </p:nvPicPr>
        <p:blipFill>
          <a:blip r:embed="rId1"/>
          <a:srcRect l="287" t="6681" r="15515"/>
          <a:stretch>
            <a:fillRect/>
          </a:stretch>
        </p:blipFill>
        <p:spPr>
          <a:xfrm rot="10800000">
            <a:off x="-26670" y="-6350"/>
            <a:ext cx="9196705" cy="515620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98987" y="199662"/>
            <a:ext cx="1521431" cy="90238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06425" y="999490"/>
            <a:ext cx="6635115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/>
              <a:t>       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母爱是一个永恒的话题。它是一缕阳光，让你的心灵即便在寒冷的冬天也能感受到温暖如春；它是一泓清泉，让你的情感即便蒙上岁月的风尘仍然清澈纯净。学习了本课后，假如明天是母亲节，你将用什么方式表达你对母亲的爱呢？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" name="图片 2" descr="1"/>
          <p:cNvPicPr>
            <a:picLocks noChangeAspect="1"/>
          </p:cNvPicPr>
          <p:nvPr/>
        </p:nvPicPr>
        <p:blipFill>
          <a:blip r:embed="rId3"/>
          <a:srcRect t="17879" r="9432"/>
          <a:stretch>
            <a:fillRect/>
          </a:stretch>
        </p:blipFill>
        <p:spPr>
          <a:xfrm>
            <a:off x="6704965" y="2121535"/>
            <a:ext cx="2475230" cy="3028315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ransition>
    <p:rand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短诗"/>
          <p:cNvPicPr>
            <a:picLocks noChangeAspect="1"/>
          </p:cNvPicPr>
          <p:nvPr/>
        </p:nvPicPr>
        <p:blipFill>
          <a:blip r:embed="rId1"/>
          <a:srcRect l="287" t="6681" r="15515"/>
          <a:stretch>
            <a:fillRect/>
          </a:stretch>
        </p:blipFill>
        <p:spPr>
          <a:xfrm rot="10800000">
            <a:off x="-26670" y="-5715"/>
            <a:ext cx="9196705" cy="515620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98987" y="199662"/>
            <a:ext cx="1521431" cy="90238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257675" y="151130"/>
            <a:ext cx="1365250" cy="706755"/>
          </a:xfrm>
          <a:prstGeom prst="rect">
            <a:avLst/>
          </a:prstGeom>
          <a:noFill/>
        </p:spPr>
        <p:txBody>
          <a:bodyPr wrap="square" rtlCol="0">
            <a:prstTxWarp prst="textChevron">
              <a:avLst/>
            </a:prstTxWarp>
            <a:spAutoFit/>
          </a:bodyPr>
          <a:p>
            <a:r>
              <a:rPr lang="zh-CN" altLang="en-US" sz="4000" b="1">
                <a:solidFill>
                  <a:srgbClr val="7030A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 业</a:t>
            </a:r>
            <a:endParaRPr lang="zh-CN" altLang="en-US" sz="4000" b="1">
              <a:solidFill>
                <a:srgbClr val="7030A0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01800" y="1496695"/>
            <a:ext cx="647700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诗歌的海洋里有无数珍宝，可以通过阅读报纸、杂志、书籍等方式，收集喜欢的现代诗。工整地抄写下来，注意写清楚作者和出处。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短诗封面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890" y="-4948"/>
            <a:ext cx="9162415" cy="515366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91367" y="247287"/>
            <a:ext cx="1521431" cy="90238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359025" y="1057407"/>
            <a:ext cx="464312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60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方正行楷简体" panose="02010601030101010101" charset="-122"/>
                <a:ea typeface="方正行楷简体" panose="02010601030101010101" charset="-122"/>
                <a:sym typeface="+mn-ea"/>
              </a:rPr>
              <a:t>谢谢观看</a:t>
            </a:r>
            <a:endParaRPr lang="zh-CN" altLang="en-US" sz="6000" b="1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方正行楷简体" panose="02010601030101010101" charset="-122"/>
              <a:ea typeface="方正行楷简体" panose="02010601030101010101" charset="-122"/>
              <a:sym typeface="+mn-ea"/>
            </a:endParaRPr>
          </a:p>
        </p:txBody>
      </p:sp>
      <p:pic>
        <p:nvPicPr>
          <p:cNvPr id="7" name="图片 6" descr="结尾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7713" y="2769595"/>
            <a:ext cx="5022230" cy="1777781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短诗"/>
          <p:cNvPicPr>
            <a:picLocks noChangeAspect="1"/>
          </p:cNvPicPr>
          <p:nvPr/>
        </p:nvPicPr>
        <p:blipFill>
          <a:blip r:embed="rId1"/>
          <a:srcRect l="287" t="6681" r="15515"/>
          <a:stretch>
            <a:fillRect/>
          </a:stretch>
        </p:blipFill>
        <p:spPr>
          <a:xfrm rot="10800000">
            <a:off x="-38100" y="-1905"/>
            <a:ext cx="9196705" cy="515620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98987" y="199662"/>
            <a:ext cx="1521431" cy="90238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761740" y="135255"/>
            <a:ext cx="228663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指导书写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79525" y="704850"/>
            <a:ext cx="154749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5400" b="1">
                <a:solidFill>
                  <a:srgbClr val="FF0000"/>
                </a:solidFill>
                <a:latin typeface="+mn-ea"/>
              </a:rPr>
              <a:t>duǒ</a:t>
            </a:r>
            <a:endParaRPr lang="zh-CN" altLang="en-US" sz="5400" b="1">
              <a:solidFill>
                <a:srgbClr val="FF0000"/>
              </a:solidFill>
              <a:latin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498850" y="1997710"/>
            <a:ext cx="12541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结构：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514725" y="2873375"/>
            <a:ext cx="12223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组词：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949825" y="2856865"/>
            <a:ext cx="30238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躲藏  躲开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906645" y="1986280"/>
            <a:ext cx="27305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左右结构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2" name="图片 11" descr="蹲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520" y="1790700"/>
            <a:ext cx="3363595" cy="3363595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短诗"/>
          <p:cNvPicPr>
            <a:picLocks noChangeAspect="1"/>
          </p:cNvPicPr>
          <p:nvPr/>
        </p:nvPicPr>
        <p:blipFill>
          <a:blip r:embed="rId1"/>
          <a:srcRect l="287" t="6681" r="15515"/>
          <a:stretch>
            <a:fillRect/>
          </a:stretch>
        </p:blipFill>
        <p:spPr>
          <a:xfrm rot="10800000">
            <a:off x="-26670" y="-5715"/>
            <a:ext cx="9196705" cy="515620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98987" y="199662"/>
            <a:ext cx="1521431" cy="90238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572510" y="95250"/>
            <a:ext cx="229171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课文朗读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27120" y="996315"/>
            <a:ext cx="37306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繁星（一五九）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440305" y="1940560"/>
            <a:ext cx="6104255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母亲啊！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天上的风雨来了，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鸟儿躲到它的巢里；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心中的风雨来了，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我只躲到你的怀里。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短诗"/>
          <p:cNvPicPr>
            <a:picLocks noChangeAspect="1"/>
          </p:cNvPicPr>
          <p:nvPr/>
        </p:nvPicPr>
        <p:blipFill>
          <a:blip r:embed="rId1"/>
          <a:srcRect l="287" t="6681" r="15515"/>
          <a:stretch>
            <a:fillRect/>
          </a:stretch>
        </p:blipFill>
        <p:spPr>
          <a:xfrm rot="10800000">
            <a:off x="-26670" y="-6350"/>
            <a:ext cx="9196705" cy="515620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98987" y="199662"/>
            <a:ext cx="1521431" cy="90238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789680" y="199390"/>
            <a:ext cx="27666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概括大意</a:t>
            </a:r>
            <a:endParaRPr lang="zh-CN" altLang="en-US" sz="4000" b="1">
              <a:solidFill>
                <a:srgbClr val="7030A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81860" y="1907540"/>
            <a:ext cx="569087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以小组为单位，用简练的语言，概括这首诗歌的主要内容。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短诗"/>
          <p:cNvPicPr>
            <a:picLocks noChangeAspect="1"/>
          </p:cNvPicPr>
          <p:nvPr/>
        </p:nvPicPr>
        <p:blipFill>
          <a:blip r:embed="rId1"/>
          <a:srcRect l="287" t="6681" r="15515"/>
          <a:stretch>
            <a:fillRect/>
          </a:stretch>
        </p:blipFill>
        <p:spPr>
          <a:xfrm rot="10800000">
            <a:off x="-38100" y="-1905"/>
            <a:ext cx="9196705" cy="515620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98987" y="199662"/>
            <a:ext cx="1521431" cy="90238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047240" y="1972310"/>
            <a:ext cx="600011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繁星（一五九）：对母爱与童真的歌颂。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短诗"/>
          <p:cNvPicPr>
            <a:picLocks noChangeAspect="1"/>
          </p:cNvPicPr>
          <p:nvPr/>
        </p:nvPicPr>
        <p:blipFill>
          <a:blip r:embed="rId1"/>
          <a:srcRect l="287" t="6681" r="15515"/>
          <a:stretch>
            <a:fillRect/>
          </a:stretch>
        </p:blipFill>
        <p:spPr>
          <a:xfrm rot="10800000">
            <a:off x="-38100" y="-1905"/>
            <a:ext cx="9196705" cy="515620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98987" y="199662"/>
            <a:ext cx="1521431" cy="90238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691255" y="297180"/>
            <a:ext cx="24923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诵读短诗</a:t>
            </a:r>
            <a:endParaRPr lang="zh-CN" altLang="en-US" sz="4000" b="1">
              <a:solidFill>
                <a:srgbClr val="7030A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294255" y="1972310"/>
            <a:ext cx="528574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读完这首诗，你有什么感受？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短诗"/>
          <p:cNvPicPr>
            <a:picLocks noChangeAspect="1"/>
          </p:cNvPicPr>
          <p:nvPr/>
        </p:nvPicPr>
        <p:blipFill>
          <a:blip r:embed="rId1"/>
          <a:srcRect l="287" t="6681" r="15515"/>
          <a:stretch>
            <a:fillRect/>
          </a:stretch>
        </p:blipFill>
        <p:spPr>
          <a:xfrm rot="10800000">
            <a:off x="-38100" y="-1905"/>
            <a:ext cx="9196705" cy="515620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98987" y="199662"/>
            <a:ext cx="1521431" cy="90238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848485" y="1515745"/>
            <a:ext cx="658050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在诗人的眼里，充满纯真童趣的世界才是人间最美的世界。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短诗"/>
          <p:cNvPicPr>
            <a:picLocks noChangeAspect="1"/>
          </p:cNvPicPr>
          <p:nvPr/>
        </p:nvPicPr>
        <p:blipFill>
          <a:blip r:embed="rId1"/>
          <a:srcRect l="287" t="6681" r="15515"/>
          <a:stretch>
            <a:fillRect/>
          </a:stretch>
        </p:blipFill>
        <p:spPr>
          <a:xfrm rot="10800000">
            <a:off x="-38100" y="-1905"/>
            <a:ext cx="9196705" cy="515620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98987" y="199662"/>
            <a:ext cx="1521431" cy="90238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175510" y="1785620"/>
            <a:ext cx="611568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/>
              <a:t>    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我感受到了自然的美好、人与自然是密不可分的。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短诗"/>
          <p:cNvPicPr>
            <a:picLocks noChangeAspect="1"/>
          </p:cNvPicPr>
          <p:nvPr/>
        </p:nvPicPr>
        <p:blipFill>
          <a:blip r:embed="rId1"/>
          <a:srcRect l="287" t="6681" r="15515"/>
          <a:stretch>
            <a:fillRect/>
          </a:stretch>
        </p:blipFill>
        <p:spPr>
          <a:xfrm rot="10800000">
            <a:off x="-26670" y="-1905"/>
            <a:ext cx="9196705" cy="515620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98987" y="199662"/>
            <a:ext cx="1521431" cy="90238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161540" y="1833245"/>
            <a:ext cx="580326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根据自学提示边读边想，并小组内交流？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829050" y="297180"/>
            <a:ext cx="246761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</a:rPr>
              <a:t>读文交流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random/>
  </p:transition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702</Words>
  <Application>WPS 演示</Application>
  <PresentationFormat>宽屏</PresentationFormat>
  <Paragraphs>66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楷体</vt:lpstr>
      <vt:lpstr>方正行楷简体</vt:lpstr>
      <vt:lpstr>Arial Unicode MS</vt:lpstr>
      <vt:lpstr>Calibri Light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24</cp:revision>
  <dcterms:created xsi:type="dcterms:W3CDTF">2019-10-02T03:55:00Z</dcterms:created>
  <dcterms:modified xsi:type="dcterms:W3CDTF">2019-11-18T05:20:06Z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</Properties>
</file>